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Raleway"/>
      <p:bold r:id="rId20"/>
      <p:boldItalic r:id="rId21"/>
    </p:embeddedFont>
    <p:embeddedFont>
      <p:font typeface="Arimo"/>
      <p:regular r:id="rId22"/>
      <p:bold r:id="rId23"/>
      <p:italic r:id="rId24"/>
      <p:boldItalic r:id="rId25"/>
    </p:embeddedFont>
    <p:embeddedFont>
      <p:font typeface="Skranji"/>
      <p:regular r:id="rId26"/>
      <p:bold r:id="rId27"/>
    </p:embeddedFont>
    <p:embeddedFont>
      <p:font typeface="Raleway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39">
          <p15:clr>
            <a:srgbClr val="A4A3A4"/>
          </p15:clr>
        </p15:guide>
        <p15:guide id="2" pos="5755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g+5VrdrxZnYirYNQHiOvUY//9U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39" orient="horz"/>
        <p:guide pos="57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Arim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Arimo-italic.fntdata"/><Relationship Id="rId23" Type="http://schemas.openxmlformats.org/officeDocument/2006/relationships/font" Target="fonts/Arim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kranji-regular.fntdata"/><Relationship Id="rId25" Type="http://schemas.openxmlformats.org/officeDocument/2006/relationships/font" Target="fonts/Arimo-boldItalic.fntdata"/><Relationship Id="rId28" Type="http://schemas.openxmlformats.org/officeDocument/2006/relationships/font" Target="fonts/RalewayMedium-regular.fntdata"/><Relationship Id="rId27" Type="http://schemas.openxmlformats.org/officeDocument/2006/relationships/font" Target="fonts/Skranji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Medium-boldItalic.fntdata"/><Relationship Id="rId30" Type="http://schemas.openxmlformats.org/officeDocument/2006/relationships/font" Target="fonts/Raleway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지금부터 3팀 발표를 시작하겠습니다.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저희 fruit 팀은 &lt;과일 품질 등급 분류를 통한 소비자 의사결정 방향 제시&gt; 라는 주제로 이번 프로젝트를 진행하였습니다.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특히 보시는 바와 같이 “사과 특 등급”을 전혀 감지하지 못하는 것을 확인할 수 있습니다.</a:t>
            </a:r>
            <a:endParaRPr/>
          </a:p>
        </p:txBody>
      </p:sp>
      <p:sp>
        <p:nvSpPr>
          <p:cNvPr id="238" name="Google Shape;2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두 모델의 성능을 비교해 본 결과 efficientdet에 비해 Yolov5 모델이 정확도, 빠른 학습 속도, 안정성 등에서 좀 더 우수한 성능을 가진 것을 확인할 수 있었으며,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yolo 모델이 과일 품질 분류에 더욱 적합한 모델이라는 사실을 확인할 수 있었습니다.</a:t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 (결론) 딥러닝 모델을 활용하여 </a:t>
            </a: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&lt;과일 품질 등급 분류를 통한 소비자 의사결정 방향 제시&gt; 라는 주제로 진행된 이번 프로젝트는 yolov5 가 과일 품질 분류 작업에 최적화된 모델임을 실증하면서 마무리짓게 되었습니다. </a:t>
            </a:r>
            <a:endParaRPr/>
          </a:p>
        </p:txBody>
      </p:sp>
      <p:sp>
        <p:nvSpPr>
          <p:cNvPr id="250" name="Google Shape;25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현대 소비자들은 과일 구매 시 품질을 중요한 의사결정 요인으로 고려합니다.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그러나, 소규모 마트에서 과일을 구매하고자 하는 소비자는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과일의 품질 등급 표시 부제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정보 비대칭</a:t>
            </a:r>
            <a:endParaRPr b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품질을 판단하는 객관적 기준 부족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등의 이유로 구매 과일 선택을 고민하게 되고, 이는 추후 구매 만족도의 저하로 이어질 수 있습니다.</a:t>
            </a:r>
            <a:endParaRPr b="0"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그리하여 본 프로젝트에서는 딥러닝 기반 객체 탐지 모델을 활용하여 과일의 품질 등급을 자동으로 분류하고, 이를 통해 소비자에게 객관적 품질 정보를 제공함으로써 소비자의 과일 구매 의사결정을 지원하는 시스템을 구축하는 것을 목표로 합니다.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구체적으로는 ‘YOLO’와 ‘EfficientDet’ 모델의 성능을 비교 분석하여 과일 품질 분류에 적합한 모델을 도출하고자 하였습니다.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141" name="Google Shape;14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YOLOv5 모델은 </a:t>
            </a:r>
            <a:r>
              <a:rPr lang="en-US" sz="1100"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>
                <a:latin typeface="Arimo"/>
                <a:ea typeface="Arimo"/>
                <a:cs typeface="Arimo"/>
                <a:sym typeface="Arimo"/>
              </a:rPr>
              <a:t>이미지 영역에 객체가 존재할 확률과 바운딩 박스, 클래스 확률을 예측합니다.</a:t>
            </a:r>
            <a:endParaRPr i="0" sz="1800" u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(ppt 슬라이드 내용 수정하기)</a:t>
            </a:r>
            <a:endParaRPr b="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1) 통합적 특징 학습</a:t>
            </a:r>
            <a:endParaRPr b="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2) 빠른 추론 속도</a:t>
            </a:r>
            <a:endParaRPr b="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3) 우수한 정확도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-US"/>
            </a:b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yolo 는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1~3의 특징을 가집니다.</a:t>
            </a:r>
            <a:endParaRPr b="0"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br>
              <a:rPr b="0" lang="en-US"/>
            </a:b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형태, 색상, 질감 정보를 동시에 처리하는 one-shot 방식은 과일 품질 분류에 적합합니다.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YOLOv5는 과일의 외형적 특징(형태)과 품질 지표(색상, 질감)를 통합적으로 학습하여 "신선한 사과"와 같은 복합적 클래스를 분류합니다.</a:t>
            </a:r>
            <a:endParaRPr b="0"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"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빠른 추론 속도로 인해 실시간 처리가 가능하여 실제 마트 환경에서의 활용 가능성이 높습니다.</a:t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 startAt="2"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선행 연구들에서, 해당 모델은 과일 신선도 분류 작업에서 높은 성능을 보이는 것으로 증명되고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EfficientDet은 Google Research에서 개발되었으며, 높은 정확도를 유지하면서 모델 크기와 연산량을 극적으로 줄인 객체 탐지 모델입니다.</a:t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(ppt 슬라이드 내용 수정하기)</a:t>
            </a:r>
            <a:endParaRPr b="0"/>
          </a:p>
          <a:p>
            <a:pPr indent="-76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br>
              <a:rPr b="0" lang="en-US"/>
            </a:br>
            <a:r>
              <a:rPr b="1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효율성과 정확성의 균형</a:t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1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선행 연구에서의 빈번한 활용</a:t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1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우수한 특징 융합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efficientdet 은</a:t>
            </a:r>
            <a:endParaRPr b="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1~3 의 특징을 가집니다.</a:t>
            </a:r>
            <a:endParaRPr b="0"/>
          </a:p>
          <a:p>
            <a:pPr indent="-114300" lvl="0" marL="0" rtl="0" algn="l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Compound Scaling 방법을 통해 모델의 깊이, 너비, 해상도를 동시에 최적화합니다</a:t>
            </a: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8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YOLOv5와 함께 과일 품질 분류 관련 논문에서 가장 많이 언급되는 모델 중 하나입니다.</a:t>
            </a:r>
            <a:endParaRPr/>
          </a:p>
          <a:p>
            <a:pPr indent="-11430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BiFPN은 서로 다른 해상도의 특징을 양방향으로 융합하여 세밀한 품질 차이를 포착할 수 있습니다.</a:t>
            </a:r>
            <a:endParaRPr/>
          </a:p>
        </p:txBody>
      </p:sp>
      <p:sp>
        <p:nvSpPr>
          <p:cNvPr id="171" name="Google Shape;17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학습에 사용한 데이터는 보시는 바와 같이 3개의 과일과 3개의 등급으로 구성되어 있으며, 데이터셋은 AI Hub 사이트에서 제공되는 국립농산물품질관리원의 농산물 등급규격 기준에 따라 라벨링 되어있는 이미지 데이터셋을 사용하였습니다.</a:t>
            </a:r>
            <a:endParaRPr/>
          </a:p>
        </p:txBody>
      </p:sp>
      <p:sp>
        <p:nvSpPr>
          <p:cNvPr id="189" name="Google Shape;1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두 모델의 성능 비교 분석을 위해 모델 학습 조건을 동일하게 설정한 후 테스트를 진행하였고, Yolov5 약 40분, EfficientDet 약 100분으로 대략 1시간 정도의 학습 시간 차이를 보였습니다.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GPU 메모리 제약으로 인해 배치 사이즈(batch size)는 각각 8과 4로 설정하였습니다.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202" name="Google Shape;20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모델 학습 후,</a:t>
            </a:r>
            <a:endParaRPr b="0" sz="2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mAP(mean Average Precision; 모든 클래스에 대한 평균 정밀도)</a:t>
            </a:r>
            <a:endParaRPr b="0" sz="2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추론 속도(FPS; 초당 처리 가능한 이미지 수)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등의 모델 평가 지표를 사용하여 모델 성능 평가를 수행하였으며,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전체적으로 두 모델 중 EfficientDet 보다 Yolov5 의 성능이 뛰어남을 확인할 수 있었습니다.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/>
            </a:br>
            <a:endParaRPr/>
          </a:p>
        </p:txBody>
      </p:sp>
      <p:sp>
        <p:nvSpPr>
          <p:cNvPr id="214" name="Google Shape;21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혼돈 행렬 평가 지표 결과에서는 Yolov5는 오분류율 0.50%로 거의 모든 품목의 등급 간 경계를 정확히 분류하는 반면, EfficientDet은 오분류율 13.30% 동일 품목 내 등급 간 혼동이 빈번한 것으로 나타나고 있으며,</a:t>
            </a:r>
            <a:endParaRPr b="0"/>
          </a:p>
        </p:txBody>
      </p:sp>
      <p:sp>
        <p:nvSpPr>
          <p:cNvPr id="226" name="Google Shape;22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7.png"/><Relationship Id="rId13" Type="http://schemas.openxmlformats.org/officeDocument/2006/relationships/image" Target="../media/image8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5" Type="http://schemas.openxmlformats.org/officeDocument/2006/relationships/image" Target="../media/image4.png"/><Relationship Id="rId14" Type="http://schemas.openxmlformats.org/officeDocument/2006/relationships/image" Target="../media/image28.png"/><Relationship Id="rId17" Type="http://schemas.openxmlformats.org/officeDocument/2006/relationships/image" Target="../media/image14.png"/><Relationship Id="rId16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5.png"/><Relationship Id="rId8" Type="http://schemas.openxmlformats.org/officeDocument/2006/relationships/image" Target="../media/image9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9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89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54.png"/><Relationship Id="rId8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0.png"/><Relationship Id="rId13" Type="http://schemas.openxmlformats.org/officeDocument/2006/relationships/image" Target="../media/image72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5" Type="http://schemas.openxmlformats.org/officeDocument/2006/relationships/image" Target="../media/image71.png"/><Relationship Id="rId14" Type="http://schemas.openxmlformats.org/officeDocument/2006/relationships/image" Target="../media/image76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77.png"/><Relationship Id="rId8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80.png"/><Relationship Id="rId13" Type="http://schemas.openxmlformats.org/officeDocument/2006/relationships/image" Target="../media/image86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Relationship Id="rId4" Type="http://schemas.openxmlformats.org/officeDocument/2006/relationships/image" Target="../media/image88.png"/><Relationship Id="rId9" Type="http://schemas.openxmlformats.org/officeDocument/2006/relationships/image" Target="../media/image82.png"/><Relationship Id="rId15" Type="http://schemas.openxmlformats.org/officeDocument/2006/relationships/image" Target="../media/image90.png"/><Relationship Id="rId14" Type="http://schemas.openxmlformats.org/officeDocument/2006/relationships/image" Target="../media/image84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7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40.png"/><Relationship Id="rId8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50900" y="0"/>
            <a:ext cx="197866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50" y="1257300"/>
            <a:ext cx="8959850" cy="206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0700" y="10795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360000">
            <a:off x="2843268" y="4002276"/>
            <a:ext cx="36449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 rot="-360000">
            <a:off x="2758265" y="4057822"/>
            <a:ext cx="37084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한대성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0000">
            <a:off x="3017245" y="5213993"/>
            <a:ext cx="39116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300000">
            <a:off x="3145248" y="6418232"/>
            <a:ext cx="37719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0">
            <a:alphaModFix amt="66000"/>
          </a:blip>
          <a:srcRect b="0" l="0" r="0" t="0"/>
          <a:stretch/>
        </p:blipFill>
        <p:spPr>
          <a:xfrm rot="480000">
            <a:off x="14808200" y="4406900"/>
            <a:ext cx="2146300" cy="30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200000">
            <a:off x="707780" y="4356273"/>
            <a:ext cx="19177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800000">
            <a:off x="15455900" y="787400"/>
            <a:ext cx="1574800" cy="15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749300" y="8966200"/>
            <a:ext cx="197866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200000">
            <a:off x="16827500" y="4724400"/>
            <a:ext cx="6604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5">
            <a:alphaModFix amt="65000"/>
          </a:blip>
          <a:srcRect b="0" l="0" r="0" t="0"/>
          <a:stretch/>
        </p:blipFill>
        <p:spPr>
          <a:xfrm rot="7500000">
            <a:off x="1066800" y="7404100"/>
            <a:ext cx="1371600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1260000">
            <a:off x="12903200" y="558800"/>
            <a:ext cx="16764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 rot="-300000">
            <a:off x="3186328" y="6505932"/>
            <a:ext cx="36576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이주형 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1462495" y="1478415"/>
            <a:ext cx="7981076" cy="1753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1A365D"/>
                </a:solidFill>
                <a:latin typeface="Calibri"/>
                <a:ea typeface="Calibri"/>
                <a:cs typeface="Calibri"/>
                <a:sym typeface="Calibri"/>
              </a:rPr>
              <a:t>과일 품질 등급 분류를 통한</a:t>
            </a:r>
            <a:endParaRPr b="1" i="0" sz="3600" u="none" cap="none" strike="noStrike">
              <a:solidFill>
                <a:srgbClr val="1A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1A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1A365D"/>
                </a:solidFill>
                <a:latin typeface="Calibri"/>
                <a:ea typeface="Calibri"/>
                <a:cs typeface="Calibri"/>
                <a:sym typeface="Calibri"/>
              </a:rPr>
              <a:t> 소비자 의사결정 방향 제시 연구</a:t>
            </a:r>
            <a:endParaRPr b="1" i="0" sz="3600" u="none" cap="none" strike="noStrike">
              <a:solidFill>
                <a:srgbClr val="1A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951720" y="732856"/>
            <a:ext cx="8220644" cy="86016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"/>
          <p:cNvSpPr txBox="1"/>
          <p:nvPr/>
        </p:nvSpPr>
        <p:spPr>
          <a:xfrm rot="60000">
            <a:off x="3031380" y="5298889"/>
            <a:ext cx="38227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김소영 </a:t>
            </a:r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2438400" y="7961262"/>
            <a:ext cx="5410200" cy="19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7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1A365D"/>
                </a:solidFill>
                <a:latin typeface="Calibri"/>
                <a:ea typeface="Calibri"/>
                <a:cs typeface="Calibri"/>
                <a:sym typeface="Calibri"/>
              </a:rPr>
              <a:t>프로젝트 기간:</a:t>
            </a:r>
            <a:r>
              <a:rPr b="0" i="0" lang="en-US" sz="2800" u="none" cap="none" strike="noStrike">
                <a:solidFill>
                  <a:srgbClr val="2D3748"/>
                </a:solidFill>
                <a:latin typeface="Calibri"/>
                <a:ea typeface="Calibri"/>
                <a:cs typeface="Calibri"/>
                <a:sym typeface="Calibri"/>
              </a:rPr>
              <a:t> 2025. 11. 03 - 11. 14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EfficentDet 은 사과-특을 감지하지 못했다</a:t>
            </a:r>
            <a:endParaRPr/>
          </a:p>
        </p:txBody>
      </p:sp>
      <p:sp>
        <p:nvSpPr>
          <p:cNvPr id="245" name="Google Shape;245;p10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0" y="1890853"/>
            <a:ext cx="15457130" cy="767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결론 = Yolo가 좋다!</a:t>
            </a:r>
            <a:endParaRPr/>
          </a:p>
        </p:txBody>
      </p:sp>
      <p:sp>
        <p:nvSpPr>
          <p:cNvPr id="257" name="Google Shape;257;p11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id="258" name="Google Shape;25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865593"/>
            <a:ext cx="10972800" cy="320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46459" y="5753100"/>
            <a:ext cx="5864140" cy="315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10486" y="1745949"/>
            <a:ext cx="4950004" cy="742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2"/>
          <p:cNvPicPr preferRelativeResize="0"/>
          <p:nvPr/>
        </p:nvPicPr>
        <p:blipFill rotWithShape="1">
          <a:blip r:embed="rId5">
            <a:alphaModFix amt="56000"/>
          </a:blip>
          <a:srcRect b="0" l="0" r="0" t="0"/>
          <a:stretch/>
        </p:blipFill>
        <p:spPr>
          <a:xfrm rot="-1620000">
            <a:off x="977900" y="1130300"/>
            <a:ext cx="17907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6">
            <a:alphaModFix amt="62000"/>
          </a:blip>
          <a:srcRect b="0" l="0" r="0" t="0"/>
          <a:stretch/>
        </p:blipFill>
        <p:spPr>
          <a:xfrm rot="1320000">
            <a:off x="2540000" y="215900"/>
            <a:ext cx="8255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93900" y="2689964"/>
            <a:ext cx="69977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89200" y="2291132"/>
            <a:ext cx="58166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13900" y="4111121"/>
            <a:ext cx="6616700" cy="324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33000" y="3742821"/>
            <a:ext cx="58166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87686" y="6939332"/>
            <a:ext cx="6903914" cy="247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14600" y="6542936"/>
            <a:ext cx="58166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2"/>
          <p:cNvPicPr preferRelativeResize="0"/>
          <p:nvPr/>
        </p:nvPicPr>
        <p:blipFill rotWithShape="1">
          <a:blip r:embed="rId11">
            <a:alphaModFix amt="65000"/>
          </a:blip>
          <a:srcRect b="0" l="0" r="0" t="0"/>
          <a:stretch/>
        </p:blipFill>
        <p:spPr>
          <a:xfrm rot="7500000">
            <a:off x="15760700" y="736600"/>
            <a:ext cx="13716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2"/>
          <p:cNvSpPr txBox="1"/>
          <p:nvPr/>
        </p:nvSpPr>
        <p:spPr>
          <a:xfrm>
            <a:off x="1104899" y="594464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프로젝트를 진행하며 느낀점</a:t>
            </a:r>
            <a:endParaRPr/>
          </a:p>
        </p:txBody>
      </p:sp>
      <p:sp>
        <p:nvSpPr>
          <p:cNvPr id="277" name="Google Shape;277;p12"/>
          <p:cNvSpPr txBox="1"/>
          <p:nvPr/>
        </p:nvSpPr>
        <p:spPr>
          <a:xfrm>
            <a:off x="2362200" y="7292236"/>
            <a:ext cx="6477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프로젝트를 진행하면서 코드 한 줄의 작은 실수로도 전체 결과가 달라질 수 있다는 점을 몸소 느꼈고, 세밀한 검증과 팀 간의 소통이 얼마나 중요한지 깨달았습니다. 무엇보다 혼자였다면 해결하기 어려웠을 문제들을 팀원들과 함께 고민하고 해결해 나가면서 협업의 즐거움을 경험할 수 있었습니다. </a:t>
            </a:r>
            <a:endParaRPr/>
          </a:p>
        </p:txBody>
      </p:sp>
      <p:sp>
        <p:nvSpPr>
          <p:cNvPr id="278" name="Google Shape;278;p12"/>
          <p:cNvSpPr txBox="1"/>
          <p:nvPr/>
        </p:nvSpPr>
        <p:spPr>
          <a:xfrm>
            <a:off x="9906000" y="5448300"/>
            <a:ext cx="61722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정해진 기한 내에 프로젝트를 마무리 해야 한다는 사실에 부담감과 조급함을 많이 느꼈습니다.</a:t>
            </a:r>
            <a:endParaRPr/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프로젝트 진행 시, 정해진 기한 내에 일을 마무리 할 수 있도록 시간 분배를 잘 해야 겠다는 생각이 들었습니다.</a:t>
            </a:r>
            <a:endParaRPr/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또한, 팀 프로젝트에서는 무엇보다 팀워크가 중요하다는 것을 다시 한번 깨닫게 되는 계기가 되었습니다. 방향을 못 잡고 방황하는 저에게 많은 도움을 주신 팀원 두 분께 감사드립니다.</a:t>
            </a:r>
            <a:endParaRPr/>
          </a:p>
        </p:txBody>
      </p:sp>
      <p:sp>
        <p:nvSpPr>
          <p:cNvPr id="279" name="Google Shape;279;p12"/>
          <p:cNvSpPr txBox="1"/>
          <p:nvPr/>
        </p:nvSpPr>
        <p:spPr>
          <a:xfrm>
            <a:off x="2514600" y="3238500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팀장으로서 프로젝트의 방향을 조율하며 협업의 중요성을 느꼈고 팀원들이 자율적으로 역할을 수행해 좋은 시너지가 만들어졌다고 생각합니다. 이미지 분류 모델의 과정이 어렵지만 신기한 기능을 몸소 체험 할 수 있어서 좋았습니다.. </a:t>
            </a:r>
            <a:endParaRPr/>
          </a:p>
        </p:txBody>
      </p:sp>
      <p:sp>
        <p:nvSpPr>
          <p:cNvPr id="280" name="Google Shape;280;p12"/>
          <p:cNvSpPr txBox="1"/>
          <p:nvPr/>
        </p:nvSpPr>
        <p:spPr>
          <a:xfrm>
            <a:off x="2901950" y="2463801"/>
            <a:ext cx="5181600" cy="429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한대성</a:t>
            </a:r>
            <a:endParaRPr/>
          </a:p>
        </p:txBody>
      </p:sp>
      <p:sp>
        <p:nvSpPr>
          <p:cNvPr id="281" name="Google Shape;281;p12"/>
          <p:cNvSpPr txBox="1"/>
          <p:nvPr/>
        </p:nvSpPr>
        <p:spPr>
          <a:xfrm>
            <a:off x="2819400" y="6723172"/>
            <a:ext cx="5181600" cy="429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이주형</a:t>
            </a:r>
            <a:endParaRPr/>
          </a:p>
        </p:txBody>
      </p:sp>
      <p:sp>
        <p:nvSpPr>
          <p:cNvPr id="282" name="Google Shape;282;p12"/>
          <p:cNvSpPr txBox="1"/>
          <p:nvPr/>
        </p:nvSpPr>
        <p:spPr>
          <a:xfrm>
            <a:off x="10363200" y="3940889"/>
            <a:ext cx="5181600" cy="429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838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김소영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50900" y="0"/>
            <a:ext cx="197866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700" y="10795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49300" y="8966200"/>
            <a:ext cx="197866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180000">
            <a:off x="3606800" y="609600"/>
            <a:ext cx="2501900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3"/>
          <p:cNvPicPr preferRelativeResize="0"/>
          <p:nvPr/>
        </p:nvPicPr>
        <p:blipFill rotWithShape="1">
          <a:blip r:embed="rId8">
            <a:alphaModFix amt="77000"/>
          </a:blip>
          <a:srcRect b="0" l="0" r="0" t="0"/>
          <a:stretch/>
        </p:blipFill>
        <p:spPr>
          <a:xfrm rot="-2160000">
            <a:off x="14732000" y="5499100"/>
            <a:ext cx="26289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3600000">
            <a:off x="13055600" y="317500"/>
            <a:ext cx="26416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980000">
            <a:off x="1168400" y="4953000"/>
            <a:ext cx="18923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20000">
            <a:off x="850900" y="71882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80000">
            <a:off x="1651000" y="4406900"/>
            <a:ext cx="1371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3"/>
          <p:cNvPicPr preferRelativeResize="0"/>
          <p:nvPr/>
        </p:nvPicPr>
        <p:blipFill rotWithShape="1">
          <a:blip r:embed="rId13">
            <a:alphaModFix amt="29000"/>
          </a:blip>
          <a:srcRect b="0" l="0" r="0" t="0"/>
          <a:stretch/>
        </p:blipFill>
        <p:spPr>
          <a:xfrm>
            <a:off x="15506700" y="10668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294100" y="50800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/>
          <p:cNvPicPr preferRelativeResize="0"/>
          <p:nvPr/>
        </p:nvPicPr>
        <p:blipFill rotWithShape="1">
          <a:blip r:embed="rId15">
            <a:alphaModFix amt="30000"/>
          </a:blip>
          <a:srcRect b="0" l="0" r="0" t="0"/>
          <a:stretch/>
        </p:blipFill>
        <p:spPr>
          <a:xfrm>
            <a:off x="2794000" y="2070100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 txBox="1"/>
          <p:nvPr/>
        </p:nvSpPr>
        <p:spPr>
          <a:xfrm>
            <a:off x="4186908" y="3429000"/>
            <a:ext cx="11506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1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   QNA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50900" y="0"/>
            <a:ext cx="197866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700" y="1079500"/>
            <a:ext cx="4445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49300" y="8966200"/>
            <a:ext cx="197866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180000">
            <a:off x="3606800" y="609600"/>
            <a:ext cx="2501900" cy="25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4"/>
          <p:cNvPicPr preferRelativeResize="0"/>
          <p:nvPr/>
        </p:nvPicPr>
        <p:blipFill rotWithShape="1">
          <a:blip r:embed="rId8">
            <a:alphaModFix amt="77000"/>
          </a:blip>
          <a:srcRect b="0" l="0" r="0" t="0"/>
          <a:stretch/>
        </p:blipFill>
        <p:spPr>
          <a:xfrm rot="-2160000">
            <a:off x="14732000" y="5499100"/>
            <a:ext cx="26289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3600000">
            <a:off x="13055600" y="317500"/>
            <a:ext cx="26416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980000">
            <a:off x="1168400" y="4953000"/>
            <a:ext cx="18923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20000">
            <a:off x="850900" y="7188200"/>
            <a:ext cx="12954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480000">
            <a:off x="1651000" y="4406900"/>
            <a:ext cx="1371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4"/>
          <p:cNvPicPr preferRelativeResize="0"/>
          <p:nvPr/>
        </p:nvPicPr>
        <p:blipFill rotWithShape="1">
          <a:blip r:embed="rId13">
            <a:alphaModFix amt="29000"/>
          </a:blip>
          <a:srcRect b="0" l="0" r="0" t="0"/>
          <a:stretch/>
        </p:blipFill>
        <p:spPr>
          <a:xfrm>
            <a:off x="15506700" y="10668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6294100" y="5080000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4"/>
          <p:cNvPicPr preferRelativeResize="0"/>
          <p:nvPr/>
        </p:nvPicPr>
        <p:blipFill rotWithShape="1">
          <a:blip r:embed="rId15">
            <a:alphaModFix amt="30000"/>
          </a:blip>
          <a:srcRect b="0" l="0" r="0" t="0"/>
          <a:stretch/>
        </p:blipFill>
        <p:spPr>
          <a:xfrm>
            <a:off x="2794000" y="2070100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4"/>
          <p:cNvSpPr txBox="1"/>
          <p:nvPr/>
        </p:nvSpPr>
        <p:spPr>
          <a:xfrm>
            <a:off x="1678446" y="1485900"/>
            <a:ext cx="14931108" cy="6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1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   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0"/>
            <a:ext cx="19786600" cy="3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 amt="44000"/>
          </a:blip>
          <a:srcRect b="0" l="0" r="0" t="0"/>
          <a:stretch/>
        </p:blipFill>
        <p:spPr>
          <a:xfrm rot="2520000">
            <a:off x="12814300" y="-88900"/>
            <a:ext cx="2984500" cy="29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6">
            <a:alphaModFix amt="74000"/>
          </a:blip>
          <a:srcRect b="0" l="0" r="0" t="0"/>
          <a:stretch/>
        </p:blipFill>
        <p:spPr>
          <a:xfrm rot="-9780000">
            <a:off x="3632200" y="749300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7">
            <a:alphaModFix amt="56000"/>
          </a:blip>
          <a:srcRect b="0" l="0" r="0" t="0"/>
          <a:stretch/>
        </p:blipFill>
        <p:spPr>
          <a:xfrm rot="-300000">
            <a:off x="1930400" y="317500"/>
            <a:ext cx="17526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965200" y="13970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과일이 구매 할 만 한가?</a:t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3073400"/>
            <a:ext cx="7239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1100" y="3238500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/>
        </p:nvSpPr>
        <p:spPr>
          <a:xfrm>
            <a:off x="1219200" y="3314700"/>
            <a:ext cx="558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2044699" y="3276600"/>
            <a:ext cx="3898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품질 등급의 표시 부제</a:t>
            </a:r>
            <a:endParaRPr/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4699000"/>
            <a:ext cx="72390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7300" y="4800600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 txBox="1"/>
          <p:nvPr/>
        </p:nvSpPr>
        <p:spPr>
          <a:xfrm>
            <a:off x="1270000" y="4889500"/>
            <a:ext cx="55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  <p:sp>
        <p:nvSpPr>
          <p:cNvPr id="127" name="Google Shape;127;p2"/>
          <p:cNvSpPr txBox="1"/>
          <p:nvPr/>
        </p:nvSpPr>
        <p:spPr>
          <a:xfrm>
            <a:off x="1993900" y="4902200"/>
            <a:ext cx="50165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정보 비대칭 문제</a:t>
            </a:r>
            <a:endParaRPr/>
          </a:p>
        </p:txBody>
      </p:sp>
      <p:pic>
        <p:nvPicPr>
          <p:cNvPr id="128" name="Google Shape;12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7100" y="6223000"/>
            <a:ext cx="71501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9200" y="6362700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 txBox="1"/>
          <p:nvPr/>
        </p:nvSpPr>
        <p:spPr>
          <a:xfrm>
            <a:off x="1270000" y="6515100"/>
            <a:ext cx="55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  <p:sp>
        <p:nvSpPr>
          <p:cNvPr id="131" name="Google Shape;131;p2"/>
          <p:cNvSpPr txBox="1"/>
          <p:nvPr/>
        </p:nvSpPr>
        <p:spPr>
          <a:xfrm>
            <a:off x="2057400" y="6432550"/>
            <a:ext cx="3898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구매 만족도 저하</a:t>
            </a:r>
            <a:endParaRPr/>
          </a:p>
        </p:txBody>
      </p:sp>
      <p:pic>
        <p:nvPicPr>
          <p:cNvPr id="132" name="Google Shape;13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7762875"/>
            <a:ext cx="70739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19200" y="78867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260000">
            <a:off x="15354300" y="393700"/>
            <a:ext cx="1524000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1295400" y="8013700"/>
            <a:ext cx="558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2044700" y="7975600"/>
            <a:ext cx="38989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383838"/>
                </a:solidFill>
                <a:latin typeface="Raleway"/>
                <a:ea typeface="Raleway"/>
                <a:cs typeface="Raleway"/>
                <a:sym typeface="Raleway"/>
              </a:rPr>
              <a:t>객관적 기준 필요성</a:t>
            </a:r>
            <a:endParaRPr/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85800" y="3086100"/>
            <a:ext cx="7344799" cy="53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무엇을 연구할까</a:t>
            </a:r>
            <a:endParaRPr/>
          </a:p>
        </p:txBody>
      </p:sp>
      <p:sp>
        <p:nvSpPr>
          <p:cNvPr id="148" name="Google Shape;148;p3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6968" y="2077104"/>
            <a:ext cx="16244064" cy="672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38358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276" y="723900"/>
            <a:ext cx="10603523" cy="13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 txBox="1"/>
          <p:nvPr/>
        </p:nvSpPr>
        <p:spPr>
          <a:xfrm>
            <a:off x="6311900" y="1104900"/>
            <a:ext cx="6870699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Yolov5</a:t>
            </a: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5400" y="2781300"/>
            <a:ext cx="8534400" cy="64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68567" y="2743200"/>
            <a:ext cx="6921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68567" y="5489471"/>
            <a:ext cx="6921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68567" y="8247647"/>
            <a:ext cx="6921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12362687" y="3121533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통합적 특징 학습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12362687" y="5810767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E53E3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빠른 추론 속도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2362687" y="8625840"/>
            <a:ext cx="640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E53E3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우수한 정확도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0"/>
            <a:ext cx="180594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276" y="723900"/>
            <a:ext cx="10603523" cy="13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/>
        </p:nvSpPr>
        <p:spPr>
          <a:xfrm>
            <a:off x="6311900" y="1104900"/>
            <a:ext cx="6870699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EfficientDet</a:t>
            </a:r>
            <a:endParaRPr/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52150" y="2829426"/>
            <a:ext cx="6921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5650" y="5372100"/>
            <a:ext cx="6921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15650" y="7696200"/>
            <a:ext cx="6921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11144250" y="3081588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1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-US" sz="35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효율성과 정확성의 균형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12344400" y="7913257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1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우수한 특징 융합</a:t>
            </a:r>
            <a:endParaRPr b="1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11221641" y="5762045"/>
            <a:ext cx="6400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E53E3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선행 연구에서의 우수한 성능</a:t>
            </a:r>
            <a:endParaRPr b="1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8009" y="2857500"/>
            <a:ext cx="9203693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데이터 셋 준비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220" y="2705100"/>
            <a:ext cx="10654981" cy="584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82400" y="2781300"/>
            <a:ext cx="59436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환경 구성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id="210" name="Google Shape;21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680" y="2552700"/>
            <a:ext cx="16876120" cy="604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Yolo의 승리</a:t>
            </a:r>
            <a:endParaRPr/>
          </a:p>
        </p:txBody>
      </p:sp>
      <p:sp>
        <p:nvSpPr>
          <p:cNvPr id="221" name="Google Shape;221;p8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6971" y="1812089"/>
            <a:ext cx="15931893" cy="700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9300" y="-457200"/>
            <a:ext cx="197866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60000">
            <a:off x="800100" y="342900"/>
            <a:ext cx="2235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400000">
            <a:off x="15481300" y="571500"/>
            <a:ext cx="14351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 txBox="1"/>
          <p:nvPr/>
        </p:nvSpPr>
        <p:spPr>
          <a:xfrm>
            <a:off x="800099" y="355600"/>
            <a:ext cx="1634490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00" u="none" cap="none" strike="noStrike">
                <a:solidFill>
                  <a:srgbClr val="383838"/>
                </a:solidFill>
                <a:latin typeface="Skranji"/>
                <a:ea typeface="Skranji"/>
                <a:cs typeface="Skranji"/>
                <a:sym typeface="Skranji"/>
              </a:rPr>
              <a:t>학습 모델 테스트</a:t>
            </a:r>
            <a:endParaRPr/>
          </a:p>
        </p:txBody>
      </p:sp>
      <p:sp>
        <p:nvSpPr>
          <p:cNvPr id="233" name="Google Shape;233;p9"/>
          <p:cNvSpPr txBox="1"/>
          <p:nvPr/>
        </p:nvSpPr>
        <p:spPr>
          <a:xfrm>
            <a:off x="2438400" y="4597400"/>
            <a:ext cx="5118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383838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pic>
        <p:nvPicPr>
          <p:cNvPr descr="preencoded.png" id="234" name="Google Shape;23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987885"/>
            <a:ext cx="17373602" cy="792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Daniel</dc:creator>
</cp:coreProperties>
</file>